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76" r:id="rId2"/>
    <p:sldId id="279" r:id="rId3"/>
    <p:sldId id="322" r:id="rId4"/>
    <p:sldId id="323" r:id="rId5"/>
    <p:sldId id="324" r:id="rId6"/>
    <p:sldId id="325" r:id="rId7"/>
    <p:sldId id="326" r:id="rId8"/>
    <p:sldId id="330" r:id="rId9"/>
    <p:sldId id="332" r:id="rId10"/>
    <p:sldId id="333" r:id="rId11"/>
    <p:sldId id="334" r:id="rId12"/>
    <p:sldId id="318" r:id="rId13"/>
    <p:sldId id="331"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22-10-2021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10/22/2021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tiff"/><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4.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1.png"/><Relationship Id="rId19" Type="http://schemas.openxmlformats.org/officeDocument/2006/relationships/image" Target="../media/image23.svg"/><Relationship Id="rId9" Type="http://schemas.openxmlformats.org/officeDocument/2006/relationships/image" Target="../media/image13.sv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6</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41" y="400607"/>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7E5B41D-1DDF-48C9-A5AF-075F84492B68}"/>
              </a:ext>
            </a:extLst>
          </p:cNvPr>
          <p:cNvSpPr txBox="1"/>
          <p:nvPr/>
        </p:nvSpPr>
        <p:spPr>
          <a:xfrm>
            <a:off x="405780" y="982353"/>
            <a:ext cx="11466333" cy="923330"/>
          </a:xfrm>
          <a:prstGeom prst="rect">
            <a:avLst/>
          </a:prstGeom>
          <a:noFill/>
        </p:spPr>
        <p:txBody>
          <a:bodyPr wrap="square" rtlCol="0">
            <a:spAutoFit/>
          </a:bodyPr>
          <a:lstStyle/>
          <a:p>
            <a:pPr algn="just"/>
            <a:r>
              <a:rPr lang="en-US" sz="1800" b="1" dirty="0">
                <a:solidFill>
                  <a:schemeClr val="bg1"/>
                </a:solidFill>
              </a:rPr>
              <a:t>Analytic views</a:t>
            </a:r>
            <a:r>
              <a:rPr lang="en-US" sz="1800" dirty="0">
                <a:solidFill>
                  <a:schemeClr val="bg1"/>
                </a:solidFill>
              </a:rPr>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8" name="Picture 7"/>
          <p:cNvPicPr>
            <a:picLocks noChangeAspect="1"/>
          </p:cNvPicPr>
          <p:nvPr/>
        </p:nvPicPr>
        <p:blipFill>
          <a:blip r:embed="rId3"/>
          <a:stretch>
            <a:fillRect/>
          </a:stretch>
        </p:blipFill>
        <p:spPr>
          <a:xfrm>
            <a:off x="760770" y="2143955"/>
            <a:ext cx="10847619" cy="3980952"/>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62578609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93394162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840684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48784"/>
            <a:ext cx="7964159" cy="3477875"/>
          </a:xfrm>
          <a:prstGeom prst="rect">
            <a:avLst/>
          </a:prstGeom>
          <a:noFill/>
        </p:spPr>
        <p:txBody>
          <a:bodyPr wrap="square" rtlCol="0">
            <a:spAutoFit/>
          </a:bodyPr>
          <a:lstStyle/>
          <a:p>
            <a:pPr marL="800100" lvl="1" indent="-342900">
              <a:buFont typeface="Arial" panose="020B0604020202020204" pitchFamily="34" charset="0"/>
              <a:buChar char="•"/>
            </a:pPr>
            <a:r>
              <a:rPr lang="en-US" sz="2000" dirty="0" smtClean="0">
                <a:solidFill>
                  <a:schemeClr val="bg1"/>
                </a:solidFill>
              </a:rPr>
              <a:t>Data </a:t>
            </a:r>
            <a:r>
              <a:rPr lang="en-US" sz="2000" dirty="0">
                <a:solidFill>
                  <a:schemeClr val="bg1"/>
                </a:solidFill>
              </a:rPr>
              <a:t>Modeling </a:t>
            </a:r>
          </a:p>
          <a:p>
            <a:pPr marL="1409593" lvl="2" indent="-342900">
              <a:buFont typeface="Wingdings" panose="05000000000000000000" pitchFamily="2" charset="2"/>
              <a:buChar char="q"/>
            </a:pPr>
            <a:r>
              <a:rPr lang="en-US" sz="2000" dirty="0">
                <a:solidFill>
                  <a:schemeClr val="bg1"/>
                </a:solidFill>
              </a:rPr>
              <a:t>Attribute View</a:t>
            </a:r>
          </a:p>
          <a:p>
            <a:pPr marL="1409593" lvl="2" indent="-342900">
              <a:buFont typeface="Wingdings" panose="05000000000000000000" pitchFamily="2" charset="2"/>
              <a:buChar char="q"/>
            </a:pPr>
            <a:r>
              <a:rPr lang="en-US" sz="2000" dirty="0">
                <a:solidFill>
                  <a:schemeClr val="bg1"/>
                </a:solidFill>
              </a:rPr>
              <a:t>Analytics View</a:t>
            </a:r>
          </a:p>
          <a:p>
            <a:pPr marL="1409593" lvl="2" indent="-342900">
              <a:buFont typeface="Wingdings" panose="05000000000000000000" pitchFamily="2" charset="2"/>
              <a:buChar char="q"/>
            </a:pPr>
            <a:r>
              <a:rPr lang="en-US" sz="2000" dirty="0">
                <a:solidFill>
                  <a:schemeClr val="bg1"/>
                </a:solidFill>
              </a:rPr>
              <a:t>Calculation View</a:t>
            </a:r>
          </a:p>
          <a:p>
            <a:pPr marL="2019087" lvl="3" indent="-342900">
              <a:buFont typeface="Wingdings" panose="05000000000000000000" pitchFamily="2" charset="2"/>
              <a:buChar char="Ø"/>
            </a:pPr>
            <a:r>
              <a:rPr lang="en-US" sz="2000" dirty="0">
                <a:solidFill>
                  <a:schemeClr val="bg1"/>
                </a:solidFill>
              </a:rPr>
              <a:t>Graphical Calculation Views</a:t>
            </a:r>
          </a:p>
          <a:p>
            <a:pPr marL="2019087" lvl="3" indent="-342900">
              <a:buFont typeface="Wingdings" panose="05000000000000000000" pitchFamily="2" charset="2"/>
              <a:buChar char="Ø"/>
            </a:pPr>
            <a:r>
              <a:rPr lang="en-US" sz="2000" dirty="0">
                <a:solidFill>
                  <a:schemeClr val="bg1"/>
                </a:solidFill>
              </a:rPr>
              <a:t>Scripted Calculation Views</a:t>
            </a:r>
          </a:p>
          <a:p>
            <a:pPr marL="800100" lvl="1" indent="-342900">
              <a:buFont typeface="Arial" panose="020B0604020202020204" pitchFamily="34" charset="0"/>
              <a:buChar char="•"/>
            </a:pPr>
            <a:r>
              <a:rPr lang="en-US" sz="2000" dirty="0">
                <a:solidFill>
                  <a:schemeClr val="bg1"/>
                </a:solidFill>
              </a:rPr>
              <a:t>Classification of  </a:t>
            </a:r>
            <a:r>
              <a:rPr lang="en-US" sz="2000" dirty="0" smtClean="0">
                <a:solidFill>
                  <a:schemeClr val="bg1"/>
                </a:solidFill>
              </a:rPr>
              <a:t>Join</a:t>
            </a:r>
          </a:p>
          <a:p>
            <a:pPr marL="800100" lvl="1" indent="-342900">
              <a:buFont typeface="Arial" panose="020B0604020202020204" pitchFamily="34" charset="0"/>
              <a:buChar char="•"/>
            </a:pPr>
            <a:r>
              <a:rPr lang="en-US" sz="2000" dirty="0" smtClean="0">
                <a:solidFill>
                  <a:schemeClr val="bg1"/>
                </a:solidFill>
              </a:rPr>
              <a:t>Creation and execution of  Data Models </a:t>
            </a:r>
          </a:p>
          <a:p>
            <a:pPr marL="800100" lvl="1" indent="-342900">
              <a:buFont typeface="Arial" panose="020B0604020202020204" pitchFamily="34" charset="0"/>
              <a:buChar char="•"/>
            </a:pPr>
            <a:r>
              <a:rPr lang="en-US" sz="2000" dirty="0" smtClean="0">
                <a:solidFill>
                  <a:schemeClr val="bg1"/>
                </a:solidFill>
              </a:rPr>
              <a:t>Showing Concept of currency conversion</a:t>
            </a:r>
          </a:p>
          <a:p>
            <a:pPr marL="800100" lvl="1" indent="-342900">
              <a:buFont typeface="Arial" panose="020B0604020202020204" pitchFamily="34" charset="0"/>
              <a:buChar char="•"/>
            </a:pPr>
            <a:r>
              <a:rPr lang="en-US" sz="2000" dirty="0" smtClean="0">
                <a:solidFill>
                  <a:schemeClr val="bg1"/>
                </a:solidFill>
              </a:rPr>
              <a:t>Concept of  Dimensions and Measures </a:t>
            </a:r>
          </a:p>
          <a:p>
            <a:pPr marL="457200" lvl="1"/>
            <a:endParaRPr lang="en-US" sz="2000" dirty="0">
              <a:solidFill>
                <a:schemeClr val="bg1"/>
              </a:solidFill>
            </a:endParaRP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Modeling</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347868" y="961224"/>
            <a:ext cx="11231516"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8">
            <a:extLst>
              <a:ext uri="{FF2B5EF4-FFF2-40B4-BE49-F238E27FC236}">
                <a16:creationId xmlns=""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BFC8D609-F5FA-4AF3-AADB-F05C0F229157}"/>
              </a:ext>
            </a:extLst>
          </p:cNvPr>
          <p:cNvSpPr/>
          <p:nvPr/>
        </p:nvSpPr>
        <p:spPr>
          <a:xfrm>
            <a:off x="49732" y="5877272"/>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source</a:t>
            </a:r>
          </a:p>
          <a:p>
            <a:pPr marL="285750" indent="-285750">
              <a:buFont typeface="Wingdings" panose="05000000000000000000" pitchFamily="2" charset="2"/>
              <a:buChar char="Ø"/>
            </a:pPr>
            <a:r>
              <a:rPr lang="en-US" sz="1800" dirty="0">
                <a:solidFill>
                  <a:schemeClr val="bg1"/>
                </a:solidFill>
              </a:rPr>
              <a:t>      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
        <p:nvSpPr>
          <p:cNvPr id="2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Joins in HANA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52">
            <a:extLst>
              <a:ext uri="{FF2B5EF4-FFF2-40B4-BE49-F238E27FC236}">
                <a16:creationId xmlns="" xmlns:a16="http://schemas.microsoft.com/office/drawing/2014/main"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 xmlns:a16="http://schemas.microsoft.com/office/drawing/2014/main"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 xmlns:a16="http://schemas.microsoft.com/office/drawing/2014/main"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 xmlns:a16="http://schemas.microsoft.com/office/drawing/2014/main"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 xmlns:a16="http://schemas.microsoft.com/office/drawing/2014/main"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967809" y="3418772"/>
            <a:ext cx="269837" cy="269837"/>
          </a:xfrm>
          <a:prstGeom prst="rect">
            <a:avLst/>
          </a:prstGeom>
        </p:spPr>
      </p:pic>
      <p:sp>
        <p:nvSpPr>
          <p:cNvPr id="32" name="Freeform 108">
            <a:extLst>
              <a:ext uri="{FF2B5EF4-FFF2-40B4-BE49-F238E27FC236}">
                <a16:creationId xmlns=""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 xmlns:a16="http://schemas.microsoft.com/office/drawing/2014/main"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556906" y="4336488"/>
            <a:ext cx="262546" cy="262544"/>
          </a:xfrm>
          <a:prstGeom prst="rect">
            <a:avLst/>
          </a:prstGeom>
        </p:spPr>
      </p:pic>
      <p:sp>
        <p:nvSpPr>
          <p:cNvPr id="35" name="TextBox 34">
            <a:extLst>
              <a:ext uri="{FF2B5EF4-FFF2-40B4-BE49-F238E27FC236}">
                <a16:creationId xmlns=""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 xmlns:a16="http://schemas.microsoft.com/office/drawing/2014/main"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539606" y="3177932"/>
            <a:ext cx="282169" cy="282169"/>
          </a:xfrm>
          <a:prstGeom prst="rect">
            <a:avLst/>
          </a:prstGeom>
        </p:spPr>
      </p:pic>
      <p:sp>
        <p:nvSpPr>
          <p:cNvPr id="45" name="Freeform 108">
            <a:extLst>
              <a:ext uri="{FF2B5EF4-FFF2-40B4-BE49-F238E27FC236}">
                <a16:creationId xmlns=""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 xmlns:a16="http://schemas.microsoft.com/office/drawing/2014/main"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292828" y="2630781"/>
            <a:ext cx="234661" cy="234661"/>
          </a:xfrm>
          <a:prstGeom prst="rect">
            <a:avLst/>
          </a:prstGeom>
        </p:spPr>
      </p:pic>
      <p:sp>
        <p:nvSpPr>
          <p:cNvPr id="49" name="Freeform 108">
            <a:extLst>
              <a:ext uri="{FF2B5EF4-FFF2-40B4-BE49-F238E27FC236}">
                <a16:creationId xmlns=""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 xmlns:a16="http://schemas.microsoft.com/office/drawing/2014/main"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8724153" y="3413671"/>
            <a:ext cx="272381" cy="272381"/>
          </a:xfrm>
          <a:prstGeom prst="rect">
            <a:avLst/>
          </a:prstGeom>
        </p:spPr>
      </p:pic>
      <p:sp>
        <p:nvSpPr>
          <p:cNvPr id="53" name="Freeform 108">
            <a:extLst>
              <a:ext uri="{FF2B5EF4-FFF2-40B4-BE49-F238E27FC236}">
                <a16:creationId xmlns=""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 xmlns:a16="http://schemas.microsoft.com/office/drawing/2014/main"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9446256" y="2680768"/>
            <a:ext cx="250453" cy="250453"/>
          </a:xfrm>
          <a:prstGeom prst="rect">
            <a:avLst/>
          </a:prstGeom>
        </p:spPr>
      </p:pic>
      <p:sp>
        <p:nvSpPr>
          <p:cNvPr id="57" name="Freeform 108">
            <a:extLst>
              <a:ext uri="{FF2B5EF4-FFF2-40B4-BE49-F238E27FC236}">
                <a16:creationId xmlns=""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 xmlns:a16="http://schemas.microsoft.com/office/drawing/2014/main"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 xmlns:a16="http://schemas.microsoft.com/office/drawing/2014/main"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
        <p:nvSpPr>
          <p:cNvPr id="6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 xmlns:a16="http://schemas.microsoft.com/office/drawing/2014/main"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
        <p:nvSpPr>
          <p:cNvPr id="1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4" name="TextBox 13">
            <a:extLst>
              <a:ext uri="{FF2B5EF4-FFF2-40B4-BE49-F238E27FC236}">
                <a16:creationId xmlns="" xmlns:a16="http://schemas.microsoft.com/office/drawing/2014/main"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 xmlns:a16="http://schemas.microsoft.com/office/drawing/2014/main" val="1622903416"/>
                  </a:ext>
                </a:extLst>
              </a:tr>
            </a:tbl>
          </a:graphicData>
        </a:graphic>
      </p:graphicFrame>
      <p:graphicFrame>
        <p:nvGraphicFramePr>
          <p:cNvPr id="16" name="Table 15">
            <a:extLst>
              <a:ext uri="{FF2B5EF4-FFF2-40B4-BE49-F238E27FC236}">
                <a16:creationId xmlns=""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 xmlns:a16="http://schemas.microsoft.com/office/drawing/2014/main" val="1622903416"/>
                  </a:ext>
                </a:extLst>
              </a:tr>
            </a:tbl>
          </a:graphicData>
        </a:graphic>
      </p:graphicFrame>
      <p:cxnSp>
        <p:nvCxnSpPr>
          <p:cNvPr id="17" name="Straight Connector 16">
            <a:extLst>
              <a:ext uri="{FF2B5EF4-FFF2-40B4-BE49-F238E27FC236}">
                <a16:creationId xmlns="" xmlns:a16="http://schemas.microsoft.com/office/drawing/2014/main"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 xmlns:a16="http://schemas.microsoft.com/office/drawing/2014/main"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 xmlns:a16="http://schemas.microsoft.com/office/drawing/2014/main"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
        <p:nvSpPr>
          <p:cNvPr id="1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2921051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Attribute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7E5B41D-1DDF-48C9-A5AF-075F84492B68}"/>
              </a:ext>
            </a:extLst>
          </p:cNvPr>
          <p:cNvSpPr txBox="1"/>
          <p:nvPr/>
        </p:nvSpPr>
        <p:spPr>
          <a:xfrm>
            <a:off x="405780" y="982353"/>
            <a:ext cx="11538341" cy="923330"/>
          </a:xfrm>
          <a:prstGeom prst="rect">
            <a:avLst/>
          </a:prstGeom>
          <a:noFill/>
        </p:spPr>
        <p:txBody>
          <a:bodyPr wrap="square" rtlCol="0">
            <a:spAutoFit/>
          </a:bodyPr>
          <a:lstStyle/>
          <a:p>
            <a:pPr algn="just"/>
            <a:r>
              <a:rPr lang="en-US" sz="1800" b="1" dirty="0">
                <a:solidFill>
                  <a:schemeClr val="bg1"/>
                </a:solidFill>
              </a:rPr>
              <a:t>Attribute views</a:t>
            </a:r>
            <a:r>
              <a:rPr lang="en-US" sz="1800" dirty="0">
                <a:solidFill>
                  <a:schemeClr val="bg1"/>
                </a:solidFill>
              </a:rPr>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8" name="Picture 7"/>
          <p:cNvPicPr>
            <a:picLocks noChangeAspect="1"/>
          </p:cNvPicPr>
          <p:nvPr/>
        </p:nvPicPr>
        <p:blipFill>
          <a:blip r:embed="rId3"/>
          <a:stretch>
            <a:fillRect/>
          </a:stretch>
        </p:blipFill>
        <p:spPr>
          <a:xfrm>
            <a:off x="636159" y="1967395"/>
            <a:ext cx="10866667" cy="4380952"/>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4358692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10038</TotalTime>
  <Words>816</Words>
  <Application>Microsoft Office PowerPoint</Application>
  <PresentationFormat>Custom</PresentationFormat>
  <Paragraphs>186</Paragraphs>
  <Slides>16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Modeling</vt:lpstr>
      <vt:lpstr>Models in SAP HANA</vt:lpstr>
      <vt:lpstr>Why 3 Models?</vt:lpstr>
      <vt:lpstr>Joins in HANA</vt:lpstr>
      <vt:lpstr>Classification of Joins in HANA</vt:lpstr>
      <vt:lpstr>Classification of Joins in HANA</vt:lpstr>
      <vt:lpstr>Attribute View</vt:lpstr>
      <vt:lpstr>Analytic View</vt:lpstr>
      <vt:lpstr>Calculation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269</cp:revision>
  <dcterms:created xsi:type="dcterms:W3CDTF">2013-09-12T13:05:01Z</dcterms:created>
  <dcterms:modified xsi:type="dcterms:W3CDTF">2021-10-22T14:26:12Z</dcterms:modified>
</cp:coreProperties>
</file>